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handoutMasterIdLst>
    <p:handoutMasterId r:id="rId45"/>
  </p:handoutMasterIdLst>
  <p:sldIdLst>
    <p:sldId id="329" r:id="rId2"/>
    <p:sldId id="286" r:id="rId3"/>
    <p:sldId id="265" r:id="rId4"/>
    <p:sldId id="330" r:id="rId5"/>
    <p:sldId id="264" r:id="rId6"/>
    <p:sldId id="287" r:id="rId7"/>
    <p:sldId id="268" r:id="rId8"/>
    <p:sldId id="269" r:id="rId9"/>
    <p:sldId id="284" r:id="rId10"/>
    <p:sldId id="285" r:id="rId11"/>
    <p:sldId id="270" r:id="rId12"/>
    <p:sldId id="283" r:id="rId13"/>
    <p:sldId id="311" r:id="rId14"/>
    <p:sldId id="294" r:id="rId15"/>
    <p:sldId id="295" r:id="rId16"/>
    <p:sldId id="305" r:id="rId17"/>
    <p:sldId id="296" r:id="rId18"/>
    <p:sldId id="306" r:id="rId19"/>
    <p:sldId id="259" r:id="rId20"/>
    <p:sldId id="313" r:id="rId21"/>
    <p:sldId id="288" r:id="rId22"/>
    <p:sldId id="312" r:id="rId23"/>
    <p:sldId id="266" r:id="rId24"/>
    <p:sldId id="289" r:id="rId25"/>
    <p:sldId id="271" r:id="rId26"/>
    <p:sldId id="291" r:id="rId27"/>
    <p:sldId id="321" r:id="rId28"/>
    <p:sldId id="324" r:id="rId29"/>
    <p:sldId id="314" r:id="rId30"/>
    <p:sldId id="315" r:id="rId31"/>
    <p:sldId id="316" r:id="rId32"/>
    <p:sldId id="326" r:id="rId33"/>
    <p:sldId id="327" r:id="rId34"/>
    <p:sldId id="278" r:id="rId35"/>
    <p:sldId id="323" r:id="rId36"/>
    <p:sldId id="280" r:id="rId37"/>
    <p:sldId id="275" r:id="rId38"/>
    <p:sldId id="277" r:id="rId39"/>
    <p:sldId id="276" r:id="rId40"/>
    <p:sldId id="281" r:id="rId41"/>
    <p:sldId id="328" r:id="rId42"/>
    <p:sldId id="273" r:id="rId43"/>
    <p:sldId id="282" r:id="rId4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5" d="100"/>
          <a:sy n="75" d="100"/>
        </p:scale>
        <p:origin x="4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CFEDB3-0BAD-4358-A968-CA7B1D9DB2A6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AD3FB49-90B5-40AF-B31F-7E23CF0681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9769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44269"/>
            <a:ext cx="8534400" cy="6675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8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505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5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30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5132" y="3887812"/>
            <a:ext cx="9146751" cy="60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851528"/>
            <a:ext cx="7886700" cy="6696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216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872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31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451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3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253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13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7799EF7-AEA5-416D-9FF0-01D8CF1D25B7}" type="datetimeFigureOut">
              <a:rPr lang="pt-BR" smtClean="0"/>
              <a:pPr/>
              <a:t>06/10/2022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3807F9-D348-4178-9A04-F59DCA3FE0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358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ocuments\SPPM\16 dias de ativismo\1636896718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13" y="2109727"/>
            <a:ext cx="7433503" cy="3263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360597"/>
            <a:ext cx="835292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CAMPANHA </a:t>
            </a:r>
          </a:p>
          <a:p>
            <a:pPr algn="ctr"/>
            <a:r>
              <a:rPr lang="pt-BR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16 DIAS DE ATIVISMO PELO FIM DA VIOLÊNCIA CONTRA MULHERES </a:t>
            </a:r>
            <a:endParaRPr lang="pt-BR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04056" y="580526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 NOVEMBRO A 10 DE DEZEMBRO</a:t>
            </a:r>
            <a:endParaRPr lang="pt-BR" sz="20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5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39552" y="1973096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28090" lvl="1" algn="ctr">
              <a:lnSpc>
                <a:spcPct val="150000"/>
              </a:lnSpc>
            </a:pPr>
            <a:r>
              <a:rPr lang="pt-BR" sz="2400" b="1" spc="20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/>
              </a:rPr>
              <a:t>VIOLÊNCIA PSICOLÓGICA</a:t>
            </a:r>
          </a:p>
          <a:p>
            <a:pPr marR="1228090" lvl="1" algn="ctr">
              <a:lnSpc>
                <a:spcPct val="150000"/>
              </a:lnSpc>
            </a:pPr>
            <a:endParaRPr lang="pt-BR" sz="1600" b="1" spc="2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R="126364" algn="ctr">
              <a:lnSpc>
                <a:spcPct val="150000"/>
              </a:lnSpc>
            </a:pPr>
            <a:r>
              <a:rPr lang="pt-BR" sz="24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aquela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em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que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vítima</a:t>
            </a:r>
            <a:r>
              <a:rPr lang="pt-BR" sz="2400" spc="-6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 </a:t>
            </a:r>
            <a:r>
              <a:rPr lang="pt-BR" sz="24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humilhada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xingada, 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criticada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continuamente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ou </a:t>
            </a:r>
            <a:r>
              <a:rPr lang="pt-BR" sz="24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desvalorizada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.</a:t>
            </a:r>
            <a:r>
              <a:rPr lang="pt-BR" sz="24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São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atos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como </a:t>
            </a:r>
            <a:r>
              <a:rPr lang="pt-BR" sz="24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tentar fazer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parecer que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mulher </a:t>
            </a:r>
            <a:r>
              <a:rPr lang="pt-BR" sz="24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louca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ou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que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impeça de </a:t>
            </a:r>
            <a:r>
              <a:rPr lang="pt-BR" sz="2400" spc="-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trabalhar</a:t>
            </a:r>
            <a:r>
              <a:rPr lang="pt-BR" sz="2400" spc="-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, </a:t>
            </a:r>
            <a:r>
              <a:rPr lang="pt-BR" sz="2400" spc="-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estudar,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visitar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família,</a:t>
            </a:r>
            <a:r>
              <a:rPr lang="pt-BR" sz="2400" spc="-5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pt-BR" sz="24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etc. </a:t>
            </a:r>
            <a:r>
              <a:rPr lang="pt-BR" sz="24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violência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emocional</a:t>
            </a:r>
            <a:r>
              <a:rPr lang="pt-BR" sz="2400" spc="-8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que </a:t>
            </a:r>
            <a:r>
              <a:rPr lang="pt-BR" sz="24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</a:t>
            </a:r>
            <a:r>
              <a:rPr lang="pt-BR" sz="24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mulher</a:t>
            </a:r>
            <a:r>
              <a:rPr lang="pt-BR" sz="2400" spc="-6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pt-BR" sz="24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sofre.</a:t>
            </a:r>
          </a:p>
          <a:p>
            <a:pPr marR="126364" algn="ctr">
              <a:lnSpc>
                <a:spcPct val="150000"/>
              </a:lnSpc>
            </a:pPr>
            <a:endParaRPr lang="pt-BR" sz="2400" spc="5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9" name="Imagem 8" descr="0b5e3a7dc9c4a77ffcf4f00b4c17d3a9.png"/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2699792" y="116632"/>
            <a:ext cx="3480749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2420888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dirty="0"/>
          </a:p>
        </p:txBody>
      </p:sp>
      <p:sp>
        <p:nvSpPr>
          <p:cNvPr id="6" name="Retângulo 5"/>
          <p:cNvSpPr/>
          <p:nvPr/>
        </p:nvSpPr>
        <p:spPr>
          <a:xfrm>
            <a:off x="587738" y="2132856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pt-BR" sz="2400" b="1" spc="20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/>
              </a:rPr>
              <a:t>VIOLÊNCIA </a:t>
            </a:r>
            <a:r>
              <a:rPr lang="pt-BR" sz="2400" b="1" spc="-20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/>
              </a:rPr>
              <a:t>PATRIMONIAL</a:t>
            </a:r>
          </a:p>
          <a:p>
            <a:pPr lvl="1" algn="ctr">
              <a:lnSpc>
                <a:spcPct val="150000"/>
              </a:lnSpc>
            </a:pPr>
            <a:endParaRPr lang="pt-BR" sz="24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marR="5080" algn="ctr">
              <a:lnSpc>
                <a:spcPct val="150000"/>
              </a:lnSpc>
            </a:pPr>
            <a:r>
              <a:rPr lang="pt-BR" sz="24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É </a:t>
            </a:r>
            <a:r>
              <a:rPr lang="pt-BR" sz="24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controlar, reter ou tirar dinheiro dela; causar danos de propósito a objetos de que ela gosta; destruir, reter objetos, instrumentos de trabalho, documentos pessoais e outros bens e </a:t>
            </a:r>
            <a:r>
              <a:rPr lang="pt-BR" sz="24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direitos, etc.</a:t>
            </a:r>
            <a:endParaRPr lang="pt-BR" sz="24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 descr="0b5e3a7dc9c4a77ffcf4f00b4c17d3a9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116632"/>
            <a:ext cx="3480749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2420888"/>
            <a:ext cx="3600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dirty="0"/>
          </a:p>
        </p:txBody>
      </p:sp>
      <p:sp>
        <p:nvSpPr>
          <p:cNvPr id="3" name="Retângulo 2"/>
          <p:cNvSpPr/>
          <p:nvPr/>
        </p:nvSpPr>
        <p:spPr>
          <a:xfrm>
            <a:off x="539552" y="1973013"/>
            <a:ext cx="794422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spc="2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VIOLÊNCIA</a:t>
            </a:r>
            <a:r>
              <a:rPr lang="pt-BR" sz="2200" b="1" spc="-18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b="1" spc="2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MORAL</a:t>
            </a:r>
          </a:p>
          <a:p>
            <a:pPr algn="ctr">
              <a:lnSpc>
                <a:spcPct val="150000"/>
              </a:lnSpc>
            </a:pPr>
            <a:endParaRPr lang="pt-BR" sz="1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5080" algn="ctr">
              <a:lnSpc>
                <a:spcPct val="150000"/>
              </a:lnSpc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Fazer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comentários ofensivos na frente de estranhos e/ou conhecidos; humilhar a mulher publicamente; expor a vida íntima do casal para outras pessoas, inclusive nas redes sociais; acusar publicamente a mulher de cometer crimes; inventar histórias e/ou falar mal da mulher para os outros com o intuito de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diminuí-la e envergonhá-la, etc.</a:t>
            </a:r>
            <a:endParaRPr lang="pt-BR" sz="22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m 6" descr="0b5e3a7dc9c4a77ffcf4f00b4c17d3a9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116632"/>
            <a:ext cx="3480749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00800" cy="7098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pt-BR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>Por que as mulheres </a:t>
            </a:r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não </a:t>
            </a:r>
            <a:b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> </a:t>
            </a:r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rompem o ciclo da violência?</a:t>
            </a:r>
            <a:endParaRPr lang="pt-BR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896129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entury Gothic" panose="020B0502020202020204" pitchFamily="34" charset="0"/>
              <a:buChar char="►"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Medo das ameaças feitas pelo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agressor;</a:t>
            </a:r>
          </a:p>
          <a:p>
            <a:pPr marL="285750" indent="-285750">
              <a:lnSpc>
                <a:spcPct val="200000"/>
              </a:lnSpc>
              <a:buFont typeface="Century Gothic" panose="020B0502020202020204" pitchFamily="34" charset="0"/>
              <a:buChar char="►"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Vergonha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 família e amigas/os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Century Gothic" panose="020B0502020202020204" pitchFamily="34" charset="0"/>
              <a:buChar char="►"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Esperança de mudar o comportamento do agressor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lnSpc>
                <a:spcPct val="200000"/>
              </a:lnSpc>
              <a:buFont typeface="Century Gothic" panose="020B0502020202020204" pitchFamily="34" charset="0"/>
              <a:buChar char="►"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Dependência emocional (vínculo afetivo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200000"/>
              </a:lnSpc>
              <a:buFont typeface="Century Gothic" panose="020B0502020202020204" pitchFamily="34" charset="0"/>
              <a:buChar char="►"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Dependência financeira (vínculo econômico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>
              <a:lnSpc>
                <a:spcPct val="200000"/>
              </a:lnSpc>
              <a:buFont typeface="Century Gothic" panose="020B0502020202020204" pitchFamily="34" charset="0"/>
              <a:buChar char="►"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Ausência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apoio – de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amigas/os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familiares, falta de informações e serviços de atendimento.</a:t>
            </a:r>
            <a:b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pt-BR" sz="22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5911"/>
            <a:ext cx="973564" cy="12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8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36904" cy="91772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6600FF"/>
                </a:solidFill>
                <a:latin typeface="Franklin Gothic Heavy" panose="020B0903020102020204" pitchFamily="34" charset="0"/>
              </a:rPr>
              <a:t/>
            </a:r>
            <a:br>
              <a:rPr lang="pt-BR" sz="2800" b="1" dirty="0" smtClean="0">
                <a:solidFill>
                  <a:srgbClr val="6600FF"/>
                </a:solidFill>
                <a:latin typeface="Franklin Gothic Heavy" panose="020B0903020102020204" pitchFamily="34" charset="0"/>
              </a:rPr>
            </a:br>
            <a:r>
              <a:rPr lang="pt-BR" sz="3600" b="1" dirty="0" smtClean="0">
                <a:solidFill>
                  <a:srgbClr val="6600FF"/>
                </a:solidFill>
                <a:latin typeface="Franklin Gothic Heavy" panose="020B0903020102020204" pitchFamily="34" charset="0"/>
              </a:rPr>
              <a:t>AGORA É CRIME! </a:t>
            </a:r>
            <a:r>
              <a:rPr lang="pt-BR" sz="2800" b="1" dirty="0" smtClean="0">
                <a:solidFill>
                  <a:srgbClr val="6600FF"/>
                </a:solidFill>
                <a:latin typeface="Franklin Gothic Heavy" panose="020B0903020102020204" pitchFamily="34" charset="0"/>
              </a:rPr>
              <a:t/>
            </a:r>
            <a:br>
              <a:rPr lang="pt-BR" sz="2800" b="1" dirty="0" smtClean="0">
                <a:solidFill>
                  <a:srgbClr val="6600FF"/>
                </a:solidFill>
                <a:latin typeface="Franklin Gothic Heavy" panose="020B0903020102020204" pitchFamily="34" charset="0"/>
              </a:rPr>
            </a:br>
            <a:endParaRPr lang="pt-BR" sz="2800" dirty="0">
              <a:solidFill>
                <a:srgbClr val="6600FF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76619" y="1988840"/>
            <a:ext cx="7920880" cy="4176464"/>
          </a:xfrm>
        </p:spPr>
        <p:txBody>
          <a:bodyPr>
            <a:noAutofit/>
          </a:bodyPr>
          <a:lstStyle/>
          <a:p>
            <a:pPr algn="just">
              <a:buSzPct val="90000"/>
              <a:buBlip>
                <a:blip r:embed="rId2"/>
              </a:buBlip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IMPORTUNAÇÃO SEXUAL </a:t>
            </a:r>
          </a:p>
          <a:p>
            <a:pPr marL="0" indent="0" algn="just">
              <a:buSzPct val="90000"/>
              <a:buNone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transporte público, no show ou em qualquer outro lugar.</a:t>
            </a:r>
          </a:p>
          <a:p>
            <a:pPr algn="just">
              <a:buSzPct val="90000"/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SzPct val="90000"/>
              <a:buBlip>
                <a:blip r:embed="rId2"/>
              </a:buBlip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DIVULGAR VÍDEO OU FOTO SEM CONSENTIMENTO</a:t>
            </a:r>
          </a:p>
          <a:p>
            <a:pPr marL="0" indent="0" algn="just">
              <a:buSzPct val="90000"/>
              <a:buNone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cena de sexo, nudez ou pornografia. </a:t>
            </a:r>
          </a:p>
          <a:p>
            <a:pPr algn="just">
              <a:buSzPct val="90000"/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SzPct val="90000"/>
              <a:buBlip>
                <a:blip r:embed="rId2"/>
              </a:buBlip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PERSEGUIÇÃO (STALKING) DIGITAL E FÍSICA</a:t>
            </a:r>
          </a:p>
          <a:p>
            <a:pPr marL="0" indent="0" algn="just">
              <a:buSzPct val="90000"/>
              <a:buNone/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 carta, por e-mail, contato direto, seguindo a pessoa, pelas redes sociais ou fisicamente, são inúmeras as formas. </a:t>
            </a:r>
          </a:p>
          <a:p>
            <a:pPr algn="just">
              <a:buSzPct val="90000"/>
              <a:buBlip>
                <a:blip r:embed="rId2"/>
              </a:buBlip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SzPct val="90000"/>
              <a:buNone/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SzPct val="90000"/>
              <a:buBlip>
                <a:blip r:embed="rId2"/>
              </a:buBlip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SzPct val="90000"/>
              <a:buBlip>
                <a:blip r:embed="rId2"/>
              </a:buBlip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SzPct val="90000"/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SzPct val="90000"/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617538"/>
            <a:ext cx="7992888" cy="7098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> </a:t>
            </a:r>
            <a: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>Lei Federal </a:t>
            </a:r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13.718</a:t>
            </a:r>
            <a:b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Tipificação da Violência Sexual </a:t>
            </a:r>
            <a:endParaRPr lang="pt-BR" sz="24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138" y="2132856"/>
            <a:ext cx="7992888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1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IMPORTUNAÇÃO </a:t>
            </a:r>
            <a:r>
              <a:rPr lang="pt-BR" sz="21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SEXUAL</a:t>
            </a:r>
          </a:p>
          <a:p>
            <a:pPr marL="0" indent="0" algn="ctr">
              <a:buNone/>
            </a:pPr>
            <a:r>
              <a:rPr lang="pt-BR" sz="21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caracterizado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pela realização de ato libidinoso na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presença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alguém e sem sua anuência. </a:t>
            </a:r>
            <a:endParaRPr lang="pt-BR" sz="21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caso mais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comum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o assédio sofrido por mulheres em meios de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transporte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coletivo, como ônibus e metrô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21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Pena é de até 05 anos de reclusão se o ato não constituir crime mais grave.   </a:t>
            </a:r>
            <a:endParaRPr lang="pt-BR" sz="21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AutoShape 14" descr="Papel, ícones Do Computador, Lei png transparente grá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16" descr="Papel, ícones Do Computador, Lei png transparente grát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18" descr="Papel, ícones Do Computador, Lei png transparente gráti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0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343672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>Lei Federal </a:t>
            </a:r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13.718</a:t>
            </a:r>
            <a:b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Tipificação da Violência Sexual </a:t>
            </a:r>
            <a:r>
              <a:rPr lang="pt-BR" sz="24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2400" b="1" dirty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400" dirty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2400" dirty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8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2800" b="1" dirty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endParaRPr lang="pt-BR" sz="24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136904" cy="4176464"/>
          </a:xfrm>
        </p:spPr>
        <p:txBody>
          <a:bodyPr>
            <a:no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PORNOGRAFIA DA VINGANÇA</a:t>
            </a: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Consiste na  divulgação por qualquer meio, de foto ou vídeo de uma cena de sexo, nudez ou pornografia sem o consentimento da pessoa retratada.</a:t>
            </a:r>
          </a:p>
          <a:p>
            <a:pPr marL="0" lvl="1" indent="0" algn="ctr">
              <a:lnSpc>
                <a:spcPct val="100000"/>
              </a:lnSpc>
              <a:spcBef>
                <a:spcPts val="95"/>
              </a:spcBef>
              <a:buNone/>
            </a:pPr>
            <a:endParaRPr lang="pt-BR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pena para quem divulgar, publicar, oferecer, trocar ou vender esse tipo de material é de 1 a 5 anos de prisão. </a:t>
            </a:r>
          </a:p>
          <a:p>
            <a:pPr marL="0" lvl="1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 </a:t>
            </a:r>
            <a:r>
              <a:rPr lang="pt-BR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 aumento previsto em até dois terços da pena se o infrator for uma pessoa próxima da </a:t>
            </a: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vítima. </a:t>
            </a:r>
            <a:endParaRPr lang="pt-BR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02336" lvl="1" indent="0" algn="ctr">
              <a:buNone/>
            </a:pPr>
            <a:endParaRPr lang="pt-BR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10801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>Lei Federal </a:t>
            </a:r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12.015</a:t>
            </a:r>
            <a: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Tipificação de Estupro</a:t>
            </a:r>
            <a:endParaRPr lang="pt-BR" sz="24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4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ESTUPRO </a:t>
            </a:r>
          </a:p>
          <a:p>
            <a:pPr marL="0" indent="0" algn="ctr">
              <a:lnSpc>
                <a:spcPct val="150000"/>
              </a:lnSpc>
              <a:spcBef>
                <a:spcPts val="95"/>
              </a:spcBef>
              <a:buNone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Constranger alguém, mediante violência ou grave ameaça, a ter conjunção carnal ou a praticar ou permitir que com ele se  	pratique outro ato libidinoso.</a:t>
            </a:r>
          </a:p>
          <a:p>
            <a:pPr marL="684900" algn="just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Não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 resume ao ato sexual (penetração);</a:t>
            </a:r>
          </a:p>
          <a:p>
            <a:pPr marL="6849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crime se for praticado com menores de 14 anos, ainda que haja consentimento;</a:t>
            </a:r>
          </a:p>
          <a:p>
            <a:pPr marL="6849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crime se for praticado com pessoas embriagadas ou desacordadas (incapazes de consentir);</a:t>
            </a:r>
          </a:p>
          <a:p>
            <a:pPr marL="0" indent="0" algn="just">
              <a:buNone/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buNone/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6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4160" y="692696"/>
            <a:ext cx="6343672" cy="70986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>Lei Federal 13.718</a:t>
            </a:r>
            <a:r>
              <a:rPr lang="pt-BR" sz="14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1400" b="1" dirty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0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Tipificação da Violência Sexual</a:t>
            </a:r>
            <a:endParaRPr lang="pt-BR" sz="20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204864"/>
            <a:ext cx="8136904" cy="42484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2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ESTUPRO CORRETIVO </a:t>
            </a:r>
          </a:p>
          <a:p>
            <a:pPr marL="342000" indent="0" algn="ctr">
              <a:spcBef>
                <a:spcPts val="0"/>
              </a:spcBef>
              <a:buNone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Geralmente cometido “para controlar o comportamento social ou sexual da vítima”, supostamente como forma de "curar" sua sexualidade. </a:t>
            </a:r>
          </a:p>
          <a:p>
            <a:pPr marL="342000" indent="0" algn="ctr">
              <a:spcBef>
                <a:spcPts val="0"/>
              </a:spcBef>
              <a:buNone/>
            </a:pPr>
            <a:endParaRPr lang="pt-BR" sz="22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2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ESTUPRO COLETIVO</a:t>
            </a:r>
          </a:p>
          <a:p>
            <a:pPr marL="342000" indent="0" algn="ctr">
              <a:spcBef>
                <a:spcPts val="0"/>
              </a:spcBef>
              <a:buNone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uma forma de violência sexual envolvendo dois ou mais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agressores.</a:t>
            </a:r>
          </a:p>
          <a:p>
            <a:pPr marL="342000" indent="0" algn="ctr">
              <a:spcBef>
                <a:spcPts val="0"/>
              </a:spcBef>
              <a:buNone/>
            </a:pPr>
            <a:endParaRPr lang="pt-BR" sz="22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pena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o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crime de estupro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aumenta de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1/3 até 2/3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relação à pena inicialmente estabelecida.  </a:t>
            </a:r>
          </a:p>
          <a:p>
            <a:pPr marL="0" indent="0" algn="ctr">
              <a:buNone/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pt-BR" sz="22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91744" cy="709865"/>
          </a:xfrm>
        </p:spPr>
        <p:txBody>
          <a:bodyPr>
            <a:noAutofit/>
          </a:bodyPr>
          <a:lstStyle/>
          <a:p>
            <a:pPr algn="ctr"/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Times New Roman" pitchFamily="18" charset="0"/>
              </a:rPr>
              <a:t>PROVIDÊNCIAS APÓS O ESTUPRO</a:t>
            </a:r>
            <a:endParaRPr lang="pt-BR" b="1" dirty="0">
              <a:solidFill>
                <a:srgbClr val="6600FF"/>
              </a:solidFill>
              <a:latin typeface="Franklin Gothic Demi" panose="020B0703020102020204" pitchFamily="34" charset="0"/>
              <a:cs typeface="Times New Roman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54318" y="1988840"/>
            <a:ext cx="8136904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Century Gothic" panose="020B0502020202020204" pitchFamily="34" charset="0"/>
              <a:buChar char="►"/>
              <a:tabLst>
                <a:tab pos="457200" algn="l"/>
              </a:tabLst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Chamar a polícia ou ir até uma delegacia. Lá, será registrado um Boletim de Ocorrência e a vítima será encaminhada em seguida a um hospital para realizar exames e receber medicamentos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antirretrovirais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(para impedir a contaminação pelo vírus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do HIV,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 exemplo) e a pílula do dia seguinte.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457200" algn="l"/>
              </a:tabLst>
            </a:pPr>
            <a:endParaRPr lang="pt-BR" sz="1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Century Gothic" panose="020B0502020202020204" pitchFamily="34" charset="0"/>
              <a:buChar char="►"/>
              <a:tabLst>
                <a:tab pos="457200" algn="l"/>
              </a:tabLst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registro do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B.O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é importante para que a vítima possa em seguida fazer o exame de corpo de delito, realizado no Instituto Médico Legal (IML).</a:t>
            </a: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23528" y="476672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CAMPANHA 16 DIAS DE ATIVISMO PELO FIM DA VIOLÊNCIA CONTRA MULHERES</a:t>
            </a:r>
            <a:endParaRPr lang="pt-BR" sz="36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988840"/>
            <a:ext cx="82089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 algn="ctr">
              <a:lnSpc>
                <a:spcPct val="16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Campanha mundial, desde 1991, envolvendo mais de 160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países. 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Brasil aderiu à campanha em 2003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R="5080" algn="ctr">
              <a:lnSpc>
                <a:spcPct val="160000"/>
              </a:lnSpc>
            </a:pPr>
            <a:endParaRPr lang="pt-BR" sz="12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5080" algn="ctr">
              <a:lnSpc>
                <a:spcPct val="16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Governo do Estado de Mato Grosso do Sul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instituiu, por meio da Lei nº 4.784/2015, o dia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 de novembro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como </a:t>
            </a:r>
          </a:p>
          <a:p>
            <a:pPr marR="5080" algn="ctr">
              <a:lnSpc>
                <a:spcPct val="160000"/>
              </a:lnSpc>
            </a:pPr>
            <a:r>
              <a:rPr lang="pt-BR" sz="2400" u="sng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</a:t>
            </a:r>
            <a:r>
              <a:rPr lang="pt-BR" sz="2400" u="sng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Dia Estadual de Mobilização pelo Fim da Violência contra a Mulher”, </a:t>
            </a:r>
            <a:endParaRPr lang="pt-BR" sz="2400" u="sng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5080" algn="ctr">
              <a:lnSpc>
                <a:spcPct val="16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visando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sensibilizar e conscientizar a sociedade sobre a necessidade de erradicar a violência contra a mulher. </a:t>
            </a:r>
          </a:p>
          <a:p>
            <a:pPr algn="ctr"/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54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612" y="692696"/>
            <a:ext cx="6912768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Times New Roman" pitchFamily="18" charset="0"/>
              </a:rPr>
              <a:t>PROVIDÊNCIAS APÓS O ESTUPRO</a:t>
            </a:r>
            <a:endParaRPr lang="pt-BR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9552" y="1988840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Century Gothic" panose="020B0502020202020204" pitchFamily="34" charset="0"/>
              <a:buChar char="►"/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Muitas vezes, a vítima é encaminhada para o hospital antes de ir a uma delegacia, principalmente quando está ferida. Mas é importante que o Boletim de Ocorrência seja registrado e o exame de corpo de delito feito para dar início às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investigações;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</a:pPr>
            <a:endParaRPr lang="pt-BR" sz="12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Century Gothic" panose="020B0502020202020204" pitchFamily="34" charset="0"/>
              <a:buChar char="►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Guardar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roupas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estava no momento da agressão pois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podem conter provas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</a:pPr>
            <a:endParaRPr lang="pt-BR" sz="12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Century Gothic" panose="020B0502020202020204" pitchFamily="34" charset="0"/>
              <a:buChar char="►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Não tomar banho (para não eliminar eventuais provas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</a:t>
            </a: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lnSpc>
                <a:spcPct val="150000"/>
              </a:lnSpc>
              <a:buClr>
                <a:srgbClr val="7030A0"/>
              </a:buClr>
              <a:buFont typeface="Century Gothic" panose="020B0502020202020204" pitchFamily="34" charset="0"/>
              <a:buChar char="►"/>
            </a:pPr>
            <a:endParaRPr lang="pt-BR" sz="1600" dirty="0">
              <a:solidFill>
                <a:srgbClr val="6600FF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genero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1920" y="300399"/>
            <a:ext cx="1080120" cy="143462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124255" y="5949279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pt-BR" sz="1000" b="1" dirty="0" smtClean="0">
                <a:solidFill>
                  <a:srgbClr val="6600FF"/>
                </a:solidFill>
              </a:rPr>
              <a:t>Dados: </a:t>
            </a:r>
            <a:r>
              <a:rPr lang="pt-BR" sz="1000" b="1" dirty="0">
                <a:solidFill>
                  <a:srgbClr val="6600FF"/>
                </a:solidFill>
              </a:rPr>
              <a:t> Anuário Brasileiro de Segurança </a:t>
            </a:r>
            <a:r>
              <a:rPr lang="pt-BR" sz="1000" b="1" dirty="0" smtClean="0">
                <a:solidFill>
                  <a:srgbClr val="6600FF"/>
                </a:solidFill>
              </a:rPr>
              <a:t>Pública 2022</a:t>
            </a:r>
            <a:endParaRPr lang="pt-BR" sz="1000" b="1" dirty="0">
              <a:solidFill>
                <a:srgbClr val="6600FF"/>
              </a:solidFill>
            </a:endParaRPr>
          </a:p>
          <a:p>
            <a:pPr algn="r">
              <a:lnSpc>
                <a:spcPct val="110000"/>
              </a:lnSpc>
            </a:pPr>
            <a:r>
              <a:rPr lang="pt-BR" sz="1000" b="1" dirty="0">
                <a:solidFill>
                  <a:srgbClr val="6600FF"/>
                </a:solidFill>
              </a:rPr>
              <a:t> Fórum Brasileiro de Segurança Pública</a:t>
            </a:r>
            <a:endParaRPr lang="pt-PT" sz="1000" b="1" dirty="0">
              <a:solidFill>
                <a:srgbClr val="6600FF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55576" y="198884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Não </a:t>
            </a:r>
            <a:r>
              <a:rPr lang="pt-BR" sz="4000" b="1" kern="0" dirty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podemos admitir: </a:t>
            </a:r>
            <a:endParaRPr lang="pt-BR" sz="4000" b="1" kern="0" dirty="0" smtClean="0">
              <a:solidFill>
                <a:srgbClr val="6600FF"/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40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Uma mulher foi estuprada a cada dez minutos no Brasil em 2021.</a:t>
            </a:r>
            <a:endParaRPr lang="pt-BR" sz="4000" b="1" dirty="0">
              <a:solidFill>
                <a:srgbClr val="6600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5776" y="673541"/>
            <a:ext cx="4786150" cy="709865"/>
          </a:xfrm>
        </p:spPr>
        <p:txBody>
          <a:bodyPr/>
          <a:lstStyle/>
          <a:p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ÍNDICES NO BRASIL </a:t>
            </a:r>
            <a:endParaRPr lang="pt-BR" sz="36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04864"/>
            <a:ext cx="8064896" cy="42484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Em 2021 foram registrados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66.020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casos de estupro;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52.797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casos de estupro foram com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vítimas mulheres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pt-BR" sz="9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61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,3%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dos estupros reportados à polícia no Brasil foram cometidos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contra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meninas de até 13 anos de idade, 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sendo a  maioria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negras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com 52,2%;</a:t>
            </a:r>
            <a:endParaRPr lang="pt-BR" sz="2000" b="1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pt-BR" sz="900" b="1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79,6% dos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agressores são pessoas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conhecidas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9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BR" sz="1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Dados: Anuário </a:t>
            </a:r>
            <a:r>
              <a:rPr lang="pt-BR" sz="1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Brasileiro de Segurança </a:t>
            </a:r>
            <a:r>
              <a:rPr lang="pt-BR" sz="1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Pública 2022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pt-BR" sz="1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Fórum Brasileiro de Segurança Pública</a:t>
            </a:r>
            <a:endParaRPr lang="pt-PT" sz="1000" b="1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endParaRPr lang="pt-BR" sz="2000" b="1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ts val="0"/>
              </a:spcBef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3727"/>
            <a:ext cx="1085742" cy="110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1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5355" y="540550"/>
            <a:ext cx="7128792" cy="87850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O ESTUPRO PODE ACONTECER </a:t>
            </a:r>
            <a:b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COM QUALQUER MULHER</a:t>
            </a:r>
            <a:endParaRPr lang="pt-BR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2" y="388427"/>
            <a:ext cx="1123330" cy="112333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67544" y="1916832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Uma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estudante da UFGD foi estuprada próximo ao local em que estuda, um homem de moto a abordou e ameaçou com arma de fogo, levou a estudante para um terreno baldio e a violentou em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Dourados/MS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 psicólogo que atendia na região de Fátima do Sul/MS e Dourados/MS, estuprou 13 pacientes no momento da consulta clinica. O psicólogo hipnotizava suas pacientes e as estuprava. Era casado, pastor de igreja e tem 2 filhos.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Uma menina de 14 anos fugiu de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casa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Campo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Grande/MS após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pai a estupra-la novamente, dois dias antes ela o havia denunciado, mas na delegacia ele afirmou que a filha tinha transtornos mentais e foi solto, após a fuga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oi constatado o estupro pelo pai.</a:t>
            </a: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6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enero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51920" y="237016"/>
            <a:ext cx="1152128" cy="153026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79504" y="6335547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b="1" dirty="0" smtClean="0">
                <a:solidFill>
                  <a:srgbClr val="6600FF"/>
                </a:solidFill>
              </a:rPr>
              <a:t>Dados: Fórum Brasil</a:t>
            </a:r>
            <a:r>
              <a:rPr lang="pt-BR" sz="1000" b="1" dirty="0" smtClean="0">
                <a:solidFill>
                  <a:srgbClr val="6600FF"/>
                </a:solidFill>
                <a:cs typeface="Times New Roman" pitchFamily="18" charset="0"/>
              </a:rPr>
              <a:t>eiro de Segurança Pública  </a:t>
            </a:r>
          </a:p>
          <a:p>
            <a:pPr algn="r"/>
            <a:r>
              <a:rPr lang="pt-BR" sz="1000" b="1" dirty="0" smtClean="0">
                <a:solidFill>
                  <a:srgbClr val="6600FF"/>
                </a:solidFill>
                <a:cs typeface="Times New Roman" pitchFamily="18" charset="0"/>
              </a:rPr>
              <a:t> Anuário Brasileiro de Segurança Pública 2022</a:t>
            </a:r>
            <a:endParaRPr lang="pt-BR" sz="1000" b="1" dirty="0">
              <a:solidFill>
                <a:srgbClr val="6600FF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7544" y="1707854"/>
            <a:ext cx="8064896" cy="4992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Uma </a:t>
            </a:r>
            <a:r>
              <a:rPr lang="pt-BR" sz="3600" b="1" kern="0" dirty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triste </a:t>
            </a:r>
            <a:r>
              <a:rPr lang="pt-BR" sz="36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realidade no Brasil:</a:t>
            </a:r>
          </a:p>
          <a:p>
            <a:pPr algn="ctr">
              <a:lnSpc>
                <a:spcPct val="150000"/>
              </a:lnSpc>
            </a:pPr>
            <a:r>
              <a:rPr lang="pt-BR" sz="36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1 mulher é vítima de </a:t>
            </a:r>
            <a:r>
              <a:rPr lang="pt-BR" sz="3600" b="1" kern="0" dirty="0" err="1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feminicídio</a:t>
            </a:r>
            <a:r>
              <a:rPr lang="pt-BR" sz="36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 a cada 7 horas. </a:t>
            </a:r>
          </a:p>
          <a:p>
            <a:pPr algn="ctr">
              <a:lnSpc>
                <a:spcPct val="150000"/>
              </a:lnSpc>
            </a:pPr>
            <a:r>
              <a:rPr lang="pt-BR" sz="36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Ao menos 3 mulheres são vítimas de </a:t>
            </a:r>
            <a:r>
              <a:rPr lang="pt-BR" sz="3600" b="1" kern="0" dirty="0" err="1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feminicídio</a:t>
            </a:r>
            <a:r>
              <a:rPr lang="pt-BR" sz="3600" b="1" kern="0" dirty="0" smtClean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 por dia no Brasil.</a:t>
            </a:r>
            <a:endParaRPr lang="pt-BR" sz="3600" b="1" kern="0" dirty="0">
              <a:solidFill>
                <a:srgbClr val="6600FF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1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548442"/>
            <a:ext cx="7416824" cy="1069905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FEMINICÍDIO</a:t>
            </a:r>
            <a: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/>
            </a:r>
            <a:b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Lei </a:t>
            </a:r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n° </a:t>
            </a:r>
            <a:r>
              <a:rPr lang="pt-BR" sz="36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13.104/2015</a:t>
            </a:r>
            <a:r>
              <a:rPr lang="pt-BR" sz="3600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/>
            </a:r>
            <a:br>
              <a:rPr lang="pt-BR" sz="3600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endParaRPr lang="pt-BR" sz="36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Imagem 4" descr="mulher.png"/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683568" y="404664"/>
            <a:ext cx="1877194" cy="115212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611560" y="2060848"/>
            <a:ext cx="799288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FEMINICÍDIO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 o assassinato de uma mulher pela condição de ser mulher.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Suas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motivações mais usuais são o ódio, o desprezo ou o sentimento de perda do controle e da propriedade sobre as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mulheres, comuns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sociedades marcadas pela associação de papéis discriminatórios ao feminino, como é o caso brasileiro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1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Feminicídio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 é um crime de ódio! Quem ama, não mata!</a:t>
            </a:r>
            <a:endParaRPr lang="pt-BR" sz="2000" b="1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436096" y="6415886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6600FF"/>
                </a:solidFill>
              </a:rPr>
              <a:t>Fonte: Agência Patrícia Galvão</a:t>
            </a:r>
            <a:endParaRPr lang="pt-BR" sz="10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916832"/>
            <a:ext cx="810474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FEMINICÍDIO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 uma qualificadora do crime de homicídio</a:t>
            </a:r>
          </a:p>
          <a:p>
            <a:pPr algn="ctr"/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(art. 121, Código Penal).</a:t>
            </a:r>
          </a:p>
          <a:p>
            <a:pPr algn="ctr"/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Considera-se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que há razões de condição de sexo feminino quando o crime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envolve: violência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doméstica e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familiar e/ou menosprezo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ou discriminação à condição de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mulher.</a:t>
            </a:r>
          </a:p>
          <a:p>
            <a:pPr algn="just">
              <a:buClr>
                <a:srgbClr val="7030A0"/>
              </a:buClr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Geralmente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é precedido por outras formas de violência, o que supõe que poderia ser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evitado.</a:t>
            </a:r>
          </a:p>
          <a:p>
            <a:pPr algn="just">
              <a:buClr>
                <a:srgbClr val="7030A0"/>
              </a:buClr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Foi adicionado ao rol de crimes hediondos.</a:t>
            </a:r>
          </a:p>
          <a:p>
            <a:pPr marL="342900" indent="-342900" algn="just">
              <a:lnSpc>
                <a:spcPct val="150000"/>
              </a:lnSpc>
              <a:buClr>
                <a:srgbClr val="7030A0"/>
              </a:buClr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 pena prevista é de 12 a 30 anos de reclusão.</a:t>
            </a: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6" name="Imagem 5" descr="mulher.pn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2234" y="476672"/>
            <a:ext cx="1796738" cy="11027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347864" y="60992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0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FEMINICÍDIO</a:t>
            </a:r>
            <a:br>
              <a:rPr lang="pt-BR" sz="40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r>
              <a:rPr lang="pt-BR" sz="4000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/>
            </a:r>
            <a:br>
              <a:rPr lang="pt-BR" sz="4000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endParaRPr lang="pt-BR" sz="40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6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3661" y="2132856"/>
            <a:ext cx="792699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Anuário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Segurança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Pública de 2022, aponta que os </a:t>
            </a:r>
            <a:r>
              <a:rPr lang="pt-BR" sz="21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feminicídios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corresponderam uma média de </a:t>
            </a:r>
            <a:r>
              <a:rPr lang="pt-BR" sz="21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34,6%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total de </a:t>
            </a:r>
            <a:r>
              <a:rPr lang="pt-BR" sz="21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assassinatos de mulheres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2021,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país teve o total de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3.878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homicídios de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mulheres;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1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Foram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registrados em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2020 -  1.354 casos;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1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2021 - </a:t>
            </a:r>
            <a:r>
              <a:rPr lang="pt-BR" sz="21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1.341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casos,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apresentando variação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decréscimo de 1,7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na taxa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sz="21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Acesse o </a:t>
            </a:r>
            <a:r>
              <a:rPr lang="pt-BR" sz="21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Mapa do </a:t>
            </a:r>
            <a:r>
              <a:rPr lang="pt-BR" sz="2100" b="1" dirty="0" err="1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Feminicídio</a:t>
            </a:r>
            <a:r>
              <a:rPr lang="pt-BR" sz="21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MS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 </a:t>
            </a:r>
            <a:r>
              <a:rPr lang="pt-BR" sz="21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site </a:t>
            </a:r>
            <a:r>
              <a:rPr lang="pt-BR" sz="21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www.naosecale.ms.gov.br  </a:t>
            </a:r>
            <a:endParaRPr lang="pt-BR" sz="21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pt-BR" sz="21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8" name="Imagem 7" descr="mulher.pn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6104" y="476673"/>
            <a:ext cx="1914063" cy="1174756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3131840" y="620688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FEMINICÍDIO</a:t>
            </a:r>
            <a:br>
              <a:rPr lang="pt-BR" sz="40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r>
              <a:rPr lang="pt-BR" sz="4000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/>
            </a:r>
            <a:br>
              <a:rPr lang="pt-BR" sz="4000" dirty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endParaRPr lang="pt-BR" sz="40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829" y="2337942"/>
            <a:ext cx="8603674" cy="1739347"/>
          </a:xfrm>
        </p:spPr>
        <p:txBody>
          <a:bodyPr>
            <a:normAutofit/>
          </a:bodyPr>
          <a:lstStyle/>
          <a:p>
            <a:r>
              <a:rPr lang="pt-BR" sz="6600" b="1" dirty="0">
                <a:solidFill>
                  <a:srgbClr val="7030A0"/>
                </a:solidFill>
                <a:latin typeface="Franklin Gothic Demi" panose="020B0703020102020204" pitchFamily="34" charset="0"/>
                <a:cs typeface="Arial" pitchFamily="34" charset="0"/>
              </a:rPr>
              <a:t>FEMINICÍDIO</a:t>
            </a:r>
            <a:endParaRPr lang="pt-BR" sz="6600" dirty="0">
              <a:latin typeface="Franklin Gothic Demi" panose="020B0703020102020204" pitchFamily="34" charset="0"/>
            </a:endParaRPr>
          </a:p>
        </p:txBody>
      </p:sp>
      <p:pic>
        <p:nvPicPr>
          <p:cNvPr id="4" name="Imagem 3" descr="mulher.png"/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7142850" y="2618387"/>
            <a:ext cx="1508567" cy="92588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1067"/>
            <a:ext cx="981367" cy="98136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842181" y="443910"/>
            <a:ext cx="25769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65,6 % tiveram a residência como o local do crime  </a:t>
            </a:r>
            <a:endParaRPr lang="pt-BR" sz="24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441045" y="4883759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 casos com arma branca</a:t>
            </a:r>
            <a:endParaRPr lang="pt-BR" sz="24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96" y="4584566"/>
            <a:ext cx="1129585" cy="1129585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5842181" y="4689909"/>
            <a:ext cx="3139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81,7 % dos casos o autor foi o companheiro ou </a:t>
            </a:r>
            <a:r>
              <a:rPr lang="pt-BR" sz="2400" b="1" dirty="0" err="1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ex-companheiro</a:t>
            </a:r>
            <a:endParaRPr lang="pt-BR" sz="24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29" y="198691"/>
            <a:ext cx="1440160" cy="1526631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1417725" y="602522"/>
            <a:ext cx="2733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62 % </a:t>
            </a:r>
            <a:r>
              <a:rPr lang="pt-BR" sz="24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vítimas </a:t>
            </a:r>
          </a:p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negras </a:t>
            </a:r>
            <a:endParaRPr lang="pt-BR" sz="24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743424" y="6456103"/>
            <a:ext cx="5238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Dados: </a:t>
            </a:r>
            <a:r>
              <a:rPr lang="pt-BR" sz="1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Brasileiro de Segurança Pública </a:t>
            </a:r>
          </a:p>
          <a:p>
            <a:pPr algn="r"/>
            <a:r>
              <a:rPr lang="pt-BR" sz="1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Anuário Brasileiro de Segurança </a:t>
            </a:r>
            <a:r>
              <a:rPr lang="pt-BR" sz="1000" b="1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 2022</a:t>
            </a:r>
            <a:endParaRPr lang="pt-BR" sz="1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Faca com sangue - ícones de grá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2" y="4689909"/>
            <a:ext cx="1024241" cy="102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551126"/>
            <a:ext cx="6657034" cy="917726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ALTERAÇÕES DA LEI MARIA DA PENHA</a:t>
            </a:r>
            <a:endParaRPr lang="pt-BR" sz="24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38149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Blip>
                <a:blip r:embed="rId2"/>
              </a:buBlip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Lei 13.827/19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Alteração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garantiu aos delegados o poder de determinar a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aplicação de medida protetiva de urgência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às vítimas quando os municípios não forem sede de comarca judicial. A nova lei também permite ao policial a aplicação caso não haja delegado disponível no momento da denúncia. Em ambos os casos, o juiz deve ser comunicado no prazo máximo de 24 horas, decidindo também neste prazo a respeito da manutenção ou revogação da medida.</a:t>
            </a:r>
          </a:p>
        </p:txBody>
      </p:sp>
      <p:pic>
        <p:nvPicPr>
          <p:cNvPr id="3074" name="Picture 2" descr="Agosto Lilás será repleto de ações em Chapadão do Sul: objetivo será  sensibilizar a sociedade sobre a violência doméstica e familiar contra a  mulher - MS Todo 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5" y="417382"/>
            <a:ext cx="1642336" cy="10543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428" y="2132856"/>
            <a:ext cx="80740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0" algn="just">
              <a:lnSpc>
                <a:spcPct val="150000"/>
              </a:lnSpc>
              <a:buNone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Início: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novembro -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“Dia Internacional da Não Violência contra a Mulher” e “Dia Estadual de Mobilização pelo Fim da Violência contra a Mulher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”.</a:t>
            </a:r>
          </a:p>
          <a:p>
            <a:pPr marL="12700" marR="5080" indent="0" algn="just">
              <a:lnSpc>
                <a:spcPct val="150000"/>
              </a:lnSpc>
              <a:buNone/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marR="5080" indent="0" algn="just">
              <a:lnSpc>
                <a:spcPct val="150000"/>
              </a:lnSpc>
              <a:buNone/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dezembro -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“Dia Nacional de Mobilização dos Homens pelo Fim da Violência contra as Mulheres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”</a:t>
            </a:r>
            <a:r>
              <a:rPr lang="pt-BR" sz="20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 indent="0" algn="just">
              <a:lnSpc>
                <a:spcPct val="150000"/>
              </a:lnSpc>
              <a:buNone/>
            </a:pPr>
            <a:endParaRPr lang="pt-BR" sz="2000" spc="1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marR="5080" indent="0" algn="just">
              <a:lnSpc>
                <a:spcPct val="150000"/>
              </a:lnSpc>
              <a:buNone/>
            </a:pPr>
            <a:r>
              <a:rPr lang="pt-BR" sz="20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Encerramento: </a:t>
            </a:r>
            <a:r>
              <a:rPr lang="pt-BR" sz="2000" b="1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dezembro -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“Dia Internacional dos Direitos Humanos”.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5556" y="33265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Uma campanha mundial </a:t>
            </a:r>
          </a:p>
          <a:p>
            <a:pPr algn="ctr"/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pelo fim da violência contra mulheres</a:t>
            </a:r>
          </a:p>
        </p:txBody>
      </p:sp>
    </p:spTree>
    <p:extLst>
      <p:ext uri="{BB962C8B-B14F-4D97-AF65-F5344CB8AC3E}">
        <p14:creationId xmlns:p14="http://schemas.microsoft.com/office/powerpoint/2010/main" val="38325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1685" y="700233"/>
            <a:ext cx="7378438" cy="709865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 ALTERAÇÕES DA LEI MARIA DA PENHA</a:t>
            </a:r>
            <a:endParaRPr lang="pt-BR" sz="24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88840"/>
            <a:ext cx="8136904" cy="353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Apreensão de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arma de fogo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sob posse de agressor em episódios de violência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doméstica;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Estabeleceu aos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agressores o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ressarcimento das despesas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hospitalares e protetivas pagas para atender as mulheres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vítimas;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Superior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Tribunal de Justiça (STJ)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responsabiliza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INSS pelo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pagamento mensal à mulher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vítima de violência, que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precise se afastar do trabalho por até 6 meses sem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perder o contrato de emprego e de salário.</a:t>
            </a:r>
          </a:p>
        </p:txBody>
      </p:sp>
      <p:pic>
        <p:nvPicPr>
          <p:cNvPr id="4" name="Picture 2" descr="Agosto Lilás será repleto de ações em Chapadão do Sul: objetivo será  sensibilizar a sociedade sobre a violência doméstica e familiar contra a  mulher - MS Todo 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21" y="551109"/>
            <a:ext cx="1570328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018" y="714462"/>
            <a:ext cx="7162414" cy="709865"/>
          </a:xfrm>
        </p:spPr>
        <p:txBody>
          <a:bodyPr/>
          <a:lstStyle/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ALTERAÇÕES DA LEI MARIA DA PENHA</a:t>
            </a:r>
            <a:endParaRPr lang="pt-BR" sz="24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837" y="1916832"/>
            <a:ext cx="7848872" cy="38149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Lei 13.836/19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torna obrigatória a informação sobre a condição de pessoa com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deficiência da mulher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vítima de agressão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doméstica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 familiar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Lei 13.894/19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garante à vítima de violência doméstica e familiar assistência judiciária para o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pedido de divórcio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prioridade de tramitação de processos judiciais neste sentido.  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2" descr="Agosto Lilás será repleto de ações em Chapadão do Sul: objetivo será  sensibilizar a sociedade sobre a violência doméstica e familiar contra a  mulher - MS Todo 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5338"/>
            <a:ext cx="1570328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59879" y="639066"/>
            <a:ext cx="6657034" cy="91772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ALTERAÇÕES DA LEI MARIA DA PENHA</a:t>
            </a:r>
            <a:endParaRPr lang="pt-BR" sz="24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2050750"/>
            <a:ext cx="78773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nº 13.984/20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Estabelece como medidas protetivas de urgência a frequência do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agressor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centro de educação e de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reabilitação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 acompanhamento psicossocial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nº 14.132/21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criminaliza a perseguição digital e </a:t>
            </a:r>
            <a:r>
              <a:rPr lang="pt-BR" sz="2000" dirty="0" err="1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offline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Estabelecido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crime de perseguição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 err="1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stalking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2" descr="Agosto Lilás será repleto de ações em Chapadão do Sul: objetivo será  sensibilizar a sociedade sobre a violência doméstica e familiar contra a  mulher - MS Todo 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682494" cy="1080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042973" y="609219"/>
            <a:ext cx="6657034" cy="91772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ALTERAÇÕES DA LEI MARIA DA PENHA</a:t>
            </a:r>
            <a:endParaRPr lang="pt-BR" sz="2800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49784" y="1988840"/>
            <a:ext cx="792088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 nº 14.188/2021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Incluído no Código Penal o crime de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violência psicológica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 mulher e determinam o afastamento imediato do agressor, o cumprimento de pena em regime fechado e a criação do programa Sinal Vermelho contra a Violência Doméstica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Lei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nº 14.310/22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determinou o registro imediato, pela autoridade judicial, das medidas protetivas de urgência em favor da mulher em situação de violência doméstica e familiar ou de seus dependentes.</a:t>
            </a: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Blip>
                <a:blip r:embed="rId2"/>
              </a:buBlip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2" descr="Agosto Lilás será repleto de ações em Chapadão do Sul: objetivo será  sensibilizar a sociedade sobre a violência doméstica e familiar contra a  mulher - MS Todo 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470"/>
            <a:ext cx="1570328" cy="1008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9185" y="759596"/>
            <a:ext cx="6343672" cy="709865"/>
          </a:xfrm>
        </p:spPr>
        <p:txBody>
          <a:bodyPr/>
          <a:lstStyle/>
          <a:p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Notícias FEMINICÍDIOS</a:t>
            </a:r>
            <a:endParaRPr lang="pt-BR" sz="36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" y="332655"/>
            <a:ext cx="1379743" cy="137974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67543" y="1988840"/>
            <a:ext cx="812531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Paulina Rodrigues,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103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anos, morta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pelo </a:t>
            </a: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ex-genro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91 anos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na Aldeia </a:t>
            </a: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Sassoró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Tacuru/MS, foi espancada até a morte e encontrada na cama em sua residência. O agressor estava com marcas de unhadas e sangue nas mãos, Paulina lutou por sua vida.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Francielle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Guimarães Alcântara, 36 anos, brutalmente assassinada em Campo Grande/MS, vítima de tortur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e cárcere privado, acusada de traição o marido a torturou mais de um mês, estava com dentes e unhas quebradas, cabelo cortado e vários buracos nas nádegas, ferimentos por todo o corpo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Infelizmente os filhos da vítima acompanharam as cenas de terror de </a:t>
            </a: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Francielle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 marido tentou simular o suicídio da mãe para os filhos. O agressor ficou foragido e posteriormente preso. </a:t>
            </a:r>
            <a:endParaRPr lang="pt-BR" sz="24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9752" y="661799"/>
            <a:ext cx="6343672" cy="709865"/>
          </a:xfrm>
        </p:spPr>
        <p:txBody>
          <a:bodyPr/>
          <a:lstStyle/>
          <a:p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Notícias FEMINICÍDIOS</a:t>
            </a:r>
            <a:endParaRPr lang="pt-BR" sz="36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1440160" cy="144016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60035" y="1844824"/>
            <a:ext cx="825667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19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Natalin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Nara G. F. Maia, 22 </a:t>
            </a:r>
            <a:r>
              <a:rPr lang="pt-BR" sz="19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anos, 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19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Campo Grande/MS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teve seu pescoço quebrado e lesão no braço, morta asfixiada pelo marido, foi encontrada na BR 060. O agressor levou a filha do casal de 4 anos para a escola com a mãe morta no porta malas e depois a desovou na estrada. </a:t>
            </a:r>
            <a:endParaRPr lang="pt-BR" sz="19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19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Erica Miranda Souza, 27 </a:t>
            </a:r>
            <a:r>
              <a:rPr lang="pt-BR" sz="19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anos, 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foi assassinada com tiros na cabeça pelo marido, numa propriedade rural em Terenos/MS. </a:t>
            </a:r>
            <a:r>
              <a:rPr lang="pt-BR" sz="19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rica foi morta na frente do filho de 9 anos, que foi encontrado abraçado ao corpo da mãe assassinada.</a:t>
            </a:r>
            <a:endParaRPr lang="pt-BR" sz="19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19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Luciana de Carvalho, 45 anos</a:t>
            </a:r>
            <a:r>
              <a:rPr lang="pt-BR" sz="19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pt-BR" sz="19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Campo 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Grande/MS, foi morta a facadas pelo marido açougueiro que manteve o corpo da mulher na residência. Após 4 dias os vizinhos sentiam forte cheiro vindo da </a:t>
            </a:r>
            <a:r>
              <a:rPr lang="pt-BR" sz="19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kitnet</a:t>
            </a:r>
            <a:r>
              <a:rPr lang="pt-BR" sz="19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do casal e estranharam sumiço da vítima. O agressor manteve sua rotina normalmente até ser preso.  </a:t>
            </a:r>
            <a:endParaRPr lang="pt-BR" sz="19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513160"/>
            <a:ext cx="7063752" cy="1008112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QUANDO A MULHER É AGREDIDA, </a:t>
            </a:r>
            <a:b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A FAMÍLIA TODA SOFRE!</a:t>
            </a:r>
            <a:endParaRPr lang="pt-BR" sz="28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988840"/>
            <a:ext cx="7999856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Muitas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vezes,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violência cometida contra a mulher também é praticada contra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os filhos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prejudicando o saudável desenvolvimento das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crianças e adolescentes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Outras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vezes, os filhos presenciam a violência, sentindo-se culpados. A violência vivenciada na família pode ter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sérias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consequências.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mulher precisa ter coragem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romper esse ciclo.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Pelo seu próprio bem, mas também pelo bem de seus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filhos. </a:t>
            </a:r>
          </a:p>
          <a:p>
            <a:pPr algn="just">
              <a:lnSpc>
                <a:spcPct val="150000"/>
              </a:lnSpc>
            </a:pPr>
            <a:endParaRPr lang="pt-BR" sz="14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Não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tenha vergonha, não tenha medo.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DENUNCIE!</a:t>
            </a:r>
            <a:endParaRPr lang="pt-BR" sz="2000" b="1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GS :. - dia-das-maes-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4" y="283503"/>
            <a:ext cx="1097969" cy="125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48242" y="31610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6600FF"/>
                </a:solidFill>
                <a:latin typeface="Franklin Gothic Demi" panose="020B0703020102020204" pitchFamily="34" charset="0"/>
              </a:rPr>
              <a:t/>
            </a:r>
            <a:br>
              <a:rPr lang="pt-BR" sz="2400" b="1" dirty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sz="2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COMO DENUNCIAR A VIOLÊNCIA QUE EU SOFRO OU QUE SEI QUE OUTRA MULHER SOFRE?</a:t>
            </a:r>
            <a:endParaRPr lang="pt-BR" sz="24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83568" y="1997012"/>
            <a:ext cx="751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</a:t>
            </a:r>
            <a:r>
              <a:rPr lang="pt-BR" sz="22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casos de u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rgência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emergência,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u="sng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ligue </a:t>
            </a:r>
            <a:r>
              <a:rPr lang="pt-BR" sz="2800" b="1" u="sng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190</a:t>
            </a:r>
            <a:r>
              <a:rPr lang="pt-BR" sz="2200" b="1" u="sng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pt-BR" sz="2200" u="sng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700" marR="5080" algn="ctr">
              <a:lnSpc>
                <a:spcPct val="150000"/>
              </a:lnSpc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 procure a </a:t>
            </a:r>
            <a:r>
              <a:rPr lang="pt-BR" sz="22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Delegacia de Polícia Civil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próxima</a:t>
            </a:r>
            <a:r>
              <a:rPr lang="pt-BR" sz="22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pt-BR" sz="22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827584" y="4725144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lang="pt-BR" sz="22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denúncias, </a:t>
            </a:r>
            <a:r>
              <a:rPr lang="pt-BR" sz="2200" u="sng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ligue</a:t>
            </a:r>
            <a:r>
              <a:rPr lang="pt-BR" sz="2200" u="sng" spc="-4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800" b="1" u="sng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180</a:t>
            </a:r>
            <a:r>
              <a:rPr lang="pt-BR" sz="22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12700" marR="5080" algn="ctr">
              <a:lnSpc>
                <a:spcPct val="150000"/>
              </a:lnSpc>
            </a:pP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Central de Atendimento à Mulher também dá informações sobre serviços da rede de atendimento.</a:t>
            </a:r>
          </a:p>
        </p:txBody>
      </p:sp>
      <p:sp>
        <p:nvSpPr>
          <p:cNvPr id="4" name="AutoShape 6" descr="SVG &amp;gt; social símbolo logotipo Whatsapp - Imagem e ícone grátis do SVG. |  SVG Sil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SVG &amp;gt; social símbolo logotipo Whatsapp - Imagem e ícone grátis do SVG. |  SVG Sil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0" descr="SVG &amp;gt; social símbolo logotipo Whatsapp - Imagem e ícone grátis do SVG. |  SVG Sil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Resultado De Imagem Para Lei Maria Da Penha - Delegacia Da Mulher Clipart -  Full Size Clipart (#664701) - Pin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3" y="3429000"/>
            <a:ext cx="228180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54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 noGrp="1"/>
          </p:cNvSpPr>
          <p:nvPr>
            <p:ph type="title"/>
          </p:nvPr>
        </p:nvSpPr>
        <p:spPr>
          <a:xfrm>
            <a:off x="2267744" y="708141"/>
            <a:ext cx="5197399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t-BR" sz="4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CAMPO GRANDE</a:t>
            </a:r>
            <a:endParaRPr lang="pt-BR" sz="44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Imagem 6" descr="telephone_icon-icons.com_5646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453732"/>
            <a:ext cx="1031052" cy="1031052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5508104" y="5242831"/>
            <a:ext cx="3347864" cy="13680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 dirty="0"/>
          </a:p>
        </p:txBody>
      </p:sp>
      <p:sp>
        <p:nvSpPr>
          <p:cNvPr id="12" name="Retângulo 11"/>
          <p:cNvSpPr/>
          <p:nvPr/>
        </p:nvSpPr>
        <p:spPr>
          <a:xfrm>
            <a:off x="611560" y="2141194"/>
            <a:ext cx="78025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spc="2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pt-BR" sz="20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Casa da Mulher Brasileira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concentra num mesmo local todos os serviços para o atendimento às mulheres </a:t>
            </a:r>
            <a:r>
              <a:rPr lang="pt-BR" sz="20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vítimas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pt-BR" sz="20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violência e funciona 24h, todos os dias. </a:t>
            </a:r>
            <a:endParaRPr lang="pt-BR" sz="2000" spc="1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Telefone: (67</a:t>
            </a:r>
            <a:r>
              <a:rPr lang="pt-BR" sz="2000" spc="1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pt-BR" sz="2000" spc="1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2020-1300</a:t>
            </a:r>
            <a:endParaRPr lang="pt-BR" sz="2000" spc="1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spc="1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pt-BR" sz="20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Delegacia Especializada de Atendimento à Mulher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(DEAM) </a:t>
            </a:r>
            <a:r>
              <a:rPr lang="pt-BR" sz="20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Atendimento e plantão 24h. </a:t>
            </a:r>
            <a:endParaRPr lang="pt-BR" sz="2000" spc="1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Telefone: (67) </a:t>
            </a:r>
            <a:r>
              <a:rPr lang="pt-BR" sz="20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4042-1324</a:t>
            </a:r>
            <a:endParaRPr lang="pt-BR" sz="2000" spc="1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/>
          <p:cNvSpPr txBox="1">
            <a:spLocks/>
          </p:cNvSpPr>
          <p:nvPr/>
        </p:nvSpPr>
        <p:spPr bwMode="gray">
          <a:xfrm>
            <a:off x="2411760" y="404664"/>
            <a:ext cx="4464496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/>
            <a:r>
              <a:rPr lang="pt-BR" sz="42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CEAM</a:t>
            </a:r>
          </a:p>
          <a:p>
            <a:pPr marL="12700" algn="ctr"/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0800-67-1236</a:t>
            </a:r>
            <a:endParaRPr lang="pt-BR" sz="28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83568" y="198884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spc="2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</a:t>
            </a:r>
            <a:r>
              <a:rPr lang="pt-BR" sz="20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Campo Grande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as mulheres  vítimas de violência podem ter acompanhamento </a:t>
            </a:r>
            <a:r>
              <a:rPr lang="pt-BR" sz="20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psicológico gratuito </a:t>
            </a:r>
            <a:r>
              <a:rPr lang="pt-BR" sz="20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sigiloso e atendimento por assistentes sociais no </a:t>
            </a:r>
            <a:endParaRPr lang="pt-BR" sz="2000" spc="1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CEAM 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 </a:t>
            </a:r>
            <a:r>
              <a:rPr lang="pt-BR" sz="20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Centro Especializado 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 </a:t>
            </a:r>
            <a:r>
              <a:rPr lang="pt-BR" sz="20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Atendimento 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 </a:t>
            </a:r>
            <a:r>
              <a:rPr lang="pt-BR" sz="2000" b="1" spc="-2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Mulher, </a:t>
            </a:r>
            <a:r>
              <a:rPr lang="pt-BR" sz="20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unidade 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mantida </a:t>
            </a:r>
            <a:r>
              <a:rPr lang="pt-BR" sz="20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pelo </a:t>
            </a:r>
            <a:r>
              <a:rPr lang="pt-BR" sz="20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Governo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BR" sz="2000" spc="-4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Estado</a:t>
            </a:r>
            <a:r>
              <a:rPr lang="pt-BR" sz="20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vinculada </a:t>
            </a:r>
            <a:r>
              <a:rPr lang="pt-BR" sz="20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pt-BR" sz="2000" b="1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Subsecretaria 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pt-BR" sz="20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Políticas </a:t>
            </a:r>
            <a:r>
              <a:rPr lang="pt-BR" sz="2000" b="1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Públicas </a:t>
            </a:r>
            <a:r>
              <a:rPr lang="pt-BR" sz="20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</a:t>
            </a:r>
            <a:r>
              <a:rPr lang="pt-BR" sz="2000" b="1" spc="-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b="1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Mulheres SPPM/MS.</a:t>
            </a:r>
            <a:endParaRPr lang="pt-BR" sz="2000" b="1" spc="1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 CEAM possui espaço infantil e fornece vale transporte para as mulheres em acompanhamento psicológico.</a:t>
            </a:r>
          </a:p>
        </p:txBody>
      </p:sp>
      <p:pic>
        <p:nvPicPr>
          <p:cNvPr id="5" name="Imagem 4" descr="telephone_icon-icons.com_5646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1600" y="404664"/>
            <a:ext cx="1149226" cy="114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47605" y="1844824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16 Dias de Ativismo começaram em 1991, quando mulheres de diferentes países, reunidas pelo Centro de Liderança Global de Mulheres (CWGL), iniciaram uma campanha com o objetivo de promover o debate e denunciar as várias formas de violência contra as mulheres no mundo.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data é uma homenagem às irmãs Pátria, Minerva e Maria Teresa, conhecidas como </a:t>
            </a:r>
            <a:r>
              <a:rPr lang="pt-BR" sz="2000" dirty="0" err="1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Las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Mariposas, assassinadas em 1961 por integrarem a oposição ao regime do ditador Rafael Trujillo, na República Dominicana.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3528" y="47667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Histórico Campanha 16 Dias de Ativismo pelo Fim da Violência contra Mulheres</a:t>
            </a:r>
            <a:endParaRPr lang="pt-BR" sz="32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6"/>
          <p:cNvSpPr txBox="1">
            <a:spLocks noGrp="1"/>
          </p:cNvSpPr>
          <p:nvPr>
            <p:ph type="title"/>
          </p:nvPr>
        </p:nvSpPr>
        <p:spPr>
          <a:xfrm>
            <a:off x="2051720" y="764704"/>
            <a:ext cx="5688632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t-BR" sz="34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MUNICÍPIOS DO INTERIOR</a:t>
            </a:r>
            <a:endParaRPr lang="pt-BR" sz="34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39552" y="1772816"/>
            <a:ext cx="79208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 mulheres que residem  </a:t>
            </a:r>
            <a:r>
              <a:rPr lang="pt-BR" sz="20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interior podem procurar ajuda e orientações </a:t>
            </a:r>
            <a:r>
              <a:rPr lang="pt-BR" sz="20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no:    </a:t>
            </a: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CRAS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endParaRPr lang="pt-BR" sz="2000" b="1" spc="15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CREAS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endParaRPr lang="pt-BR" sz="2000" b="1" spc="15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Centros 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Atendimento à Mulher (CAM ou CRAM), Defensoria </a:t>
            </a: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Pública </a:t>
            </a:r>
          </a:p>
          <a:p>
            <a:pPr algn="ctr">
              <a:lnSpc>
                <a:spcPct val="150000"/>
              </a:lnSpc>
            </a:pP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Ministério Público </a:t>
            </a:r>
          </a:p>
          <a:p>
            <a:pPr algn="ctr"/>
            <a:endParaRPr lang="pt-BR" sz="2000" b="1" spc="15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Para </a:t>
            </a:r>
            <a:r>
              <a:rPr lang="pt-BR" sz="20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orientações e para </a:t>
            </a:r>
            <a:r>
              <a:rPr lang="pt-BR" sz="20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registrar boletins de ocorrência, </a:t>
            </a:r>
            <a:r>
              <a:rPr lang="pt-BR" sz="20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procure a 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Delegacia de Atendimento à </a:t>
            </a: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Mulher - DAM, </a:t>
            </a:r>
            <a:r>
              <a:rPr lang="pt-BR" sz="20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as</a:t>
            </a:r>
            <a:r>
              <a:rPr lang="pt-BR" sz="2000" b="1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Salas Lilás </a:t>
            </a:r>
            <a:r>
              <a:rPr lang="pt-BR" sz="20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 a</a:t>
            </a:r>
            <a:r>
              <a:rPr lang="pt-BR" sz="20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Delegacia de Polícia Civil </a:t>
            </a:r>
            <a:r>
              <a:rPr lang="pt-BR" sz="20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mais próxima.</a:t>
            </a:r>
          </a:p>
        </p:txBody>
      </p:sp>
      <p:pic>
        <p:nvPicPr>
          <p:cNvPr id="6" name="Imagem 5" descr="telephone_icon-icons.com_5646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576" y="373793"/>
            <a:ext cx="1089017" cy="108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"/>
          <p:cNvSpPr txBox="1">
            <a:spLocks/>
          </p:cNvSpPr>
          <p:nvPr/>
        </p:nvSpPr>
        <p:spPr>
          <a:xfrm>
            <a:off x="2195736" y="741223"/>
            <a:ext cx="568863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2700" algn="ctr"/>
            <a:r>
              <a:rPr lang="pt-BR" sz="3600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DENÚNCIAS ONLINE</a:t>
            </a:r>
            <a:endParaRPr lang="pt-BR" sz="36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988840"/>
            <a:ext cx="8064896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SPPM/MS disponibiliza canal de denúncias online através do site na aba </a:t>
            </a:r>
            <a:r>
              <a:rPr lang="pt-BR" sz="20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OUVIDORIA DA </a:t>
            </a:r>
            <a:r>
              <a:rPr lang="pt-BR" sz="20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MULHER</a:t>
            </a:r>
          </a:p>
          <a:p>
            <a:pPr algn="just">
              <a:lnSpc>
                <a:spcPct val="150000"/>
              </a:lnSpc>
            </a:pPr>
            <a:endParaRPr lang="pt-BR" sz="1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www.naosecale.ms.gov.br/ouvidoria-da-mulher/</a:t>
            </a:r>
          </a:p>
          <a:p>
            <a:pPr algn="just">
              <a:lnSpc>
                <a:spcPct val="150000"/>
              </a:lnSpc>
            </a:pPr>
            <a:endParaRPr lang="pt-BR" sz="1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site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www.naosecale.ms.gov.br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você tem acesso a diversas informações e orientações a respeito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enfrentamento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violências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contra as mulheres.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9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Procure ajuda,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acesse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repasse 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as mulheres que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você conhece!</a:t>
            </a: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42" name="Picture 18" descr="Www Online Click Address Bar Svg Png Icon Free Download (#527759) -  OnlineWebFonts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2979"/>
            <a:ext cx="1697720" cy="7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7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692696"/>
            <a:ext cx="6624736" cy="1232299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TOMAR UMA ATITUDE </a:t>
            </a:r>
            <a:b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PODE MUDAR SUA HISTÓRIA!</a:t>
            </a:r>
            <a:b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</a:br>
            <a:endParaRPr lang="pt-BR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2204864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 todas as fases da violência contra a mulher, a vítima precisa buscar seus direitos e procurar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amparo na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justiça.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Não se sinta culpada e não tenha vergonha. Procure ajuda. 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violência contra mulheres não é natural e não deve ser tolerada. 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Viver sem violência é um direito de todas as mulheres!</a:t>
            </a:r>
          </a:p>
          <a:p>
            <a:pPr algn="ctr"/>
            <a:endParaRPr lang="pt-BR" sz="24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#</a:t>
            </a:r>
            <a:r>
              <a:rPr lang="pt-BR" sz="24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16dias  #</a:t>
            </a:r>
            <a:r>
              <a:rPr lang="pt-BR" sz="2400" b="1" dirty="0" err="1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SilêncioMata</a:t>
            </a:r>
            <a:r>
              <a:rPr lang="pt-BR" sz="24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#</a:t>
            </a:r>
            <a:r>
              <a:rPr lang="pt-BR" sz="2400" b="1" dirty="0" err="1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MScontraViolência</a:t>
            </a:r>
            <a:r>
              <a:rPr lang="pt-BR" sz="24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3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368660"/>
            <a:ext cx="6768752" cy="86409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SUBSECRETARIA DE ESTADO DE </a:t>
            </a:r>
            <a:b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POLÍTICAS PÚBLICAS PARA MULHERES </a:t>
            </a:r>
            <a:b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      </a:t>
            </a:r>
            <a:endParaRPr lang="pt-BR" sz="2800"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1772816"/>
            <a:ext cx="7992888" cy="4685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Subsecretária</a:t>
            </a:r>
            <a:r>
              <a:rPr lang="pt-BR" sz="2000" b="1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Rosana Fernandez Leal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9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www.naosecale.ms.gov.br</a:t>
            </a:r>
          </a:p>
          <a:p>
            <a:pPr algn="ctr">
              <a:lnSpc>
                <a:spcPct val="150000"/>
              </a:lnSpc>
            </a:pP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Facebook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@</a:t>
            </a: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SubsMulheres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Instagram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@</a:t>
            </a: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sppm_ms</a:t>
            </a:r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Telefone </a:t>
            </a:r>
            <a:r>
              <a:rPr lang="pt-BR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(67) </a:t>
            </a: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3316-9200          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E-mail - mulheres@secic.ms.gv.br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Av. Fernando Correa da Costa, 559 - 4º andar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Campo Grande - MS</a:t>
            </a:r>
            <a:endParaRPr lang="pt-BR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28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2244508" cy="14388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20" y="5606114"/>
            <a:ext cx="5895446" cy="124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/>
          <p:cNvSpPr txBox="1">
            <a:spLocks noGrp="1"/>
          </p:cNvSpPr>
          <p:nvPr>
            <p:ph type="title"/>
          </p:nvPr>
        </p:nvSpPr>
        <p:spPr>
          <a:xfrm>
            <a:off x="2339752" y="435400"/>
            <a:ext cx="5688632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kern="0" noProof="0" dirty="0" smtClean="0">
                <a:solidFill>
                  <a:srgbClr val="6600FF"/>
                </a:solidFill>
                <a:latin typeface="Franklin Gothic Demi" panose="020B0703020102020204" pitchFamily="34" charset="0"/>
                <a:cs typeface="Arial" pitchFamily="34" charset="0"/>
              </a:rPr>
              <a:t>Violência contra Mulheres</a:t>
            </a: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Franklin Gothic Demi" panose="020B0703020102020204" pitchFamily="34" charset="0"/>
              <a:cs typeface="Arial" pitchFamily="34" charset="0"/>
            </a:endParaRPr>
          </a:p>
        </p:txBody>
      </p:sp>
      <p:pic>
        <p:nvPicPr>
          <p:cNvPr id="5" name="Imagem 4" descr="genero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971600" y="332656"/>
            <a:ext cx="988915" cy="131348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1845093"/>
            <a:ext cx="849694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“Assédio,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exploração sexual, estupro, tortura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cárcere privado, tráfico de mulheres, pornografia de vingança,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violência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psicológica, interromper a mulher quando está falando, explicar algo que já é do conhecimento da mulher, fazer a mulher achar que está ficando louca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descontrolada,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perseguição, </a:t>
            </a:r>
            <a:r>
              <a:rPr lang="pt-BR" sz="2000" dirty="0" err="1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feminicídio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etc. </a:t>
            </a:r>
          </a:p>
          <a:p>
            <a:pPr algn="ctr"/>
            <a:endParaRPr lang="pt-BR" sz="200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Sob </a:t>
            </a:r>
            <a:r>
              <a:rPr lang="pt-BR" sz="20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diversas formas e intensidades, a violência contra as mulheres é recorrente e presente em muitos países, motivando graves violações de direitos humanos e crimes </a:t>
            </a:r>
            <a:r>
              <a:rPr lang="pt-BR" sz="20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hediondos.”</a:t>
            </a:r>
            <a:endParaRPr lang="pt-BR" sz="20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796136" y="6588115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chemeClr val="tx2">
                    <a:lumMod val="10000"/>
                  </a:schemeClr>
                </a:solidFill>
              </a:rPr>
              <a:t>Fonte: Agência Patrícia Galvão</a:t>
            </a:r>
            <a:endParaRPr lang="pt-BR" sz="10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enero.png"/>
          <p:cNvPicPr>
            <a:picLocks noChangeAspect="1"/>
          </p:cNvPicPr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3851920" y="276086"/>
            <a:ext cx="1080120" cy="143462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436096" y="6063099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>
                <a:solidFill>
                  <a:srgbClr val="7030A0"/>
                </a:solidFill>
              </a:rPr>
              <a:t>Dados: ONU Mulheres</a:t>
            </a:r>
            <a:endParaRPr lang="pt-BR" sz="1000" b="1" dirty="0">
              <a:solidFill>
                <a:srgbClr val="7030A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83568" y="234888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kern="0" dirty="0">
                <a:solidFill>
                  <a:srgbClr val="6600FF"/>
                </a:solidFill>
                <a:latin typeface="Arial Black" panose="020B0A04020102020204" pitchFamily="34" charset="0"/>
                <a:cs typeface="Arial" pitchFamily="34" charset="0"/>
              </a:rPr>
              <a:t>“É inaceitável que 1 em cada 3 mulheres no mundo sofra violência em algum momento de suas vidas.”</a:t>
            </a:r>
            <a:endParaRPr lang="pt-BR" sz="3600" b="1" dirty="0">
              <a:solidFill>
                <a:srgbClr val="6600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1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27784" y="385615"/>
            <a:ext cx="5184576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LEI MARIA DA PENHA</a:t>
            </a:r>
            <a:b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</a:br>
            <a:r>
              <a:rPr lang="pt-BR" b="1" dirty="0" smtClean="0">
                <a:solidFill>
                  <a:srgbClr val="6600FF"/>
                </a:solidFill>
                <a:latin typeface="Franklin Gothic Demi" panose="020B0703020102020204" pitchFamily="34" charset="0"/>
              </a:rPr>
              <a:t>Lei nº 11.340/2006</a:t>
            </a:r>
            <a:endParaRPr b="1" dirty="0">
              <a:solidFill>
                <a:srgbClr val="6600FF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6" y="1988840"/>
            <a:ext cx="820891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spc="2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É </a:t>
            </a:r>
            <a:r>
              <a:rPr lang="pt-BR" sz="22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mais </a:t>
            </a:r>
            <a:r>
              <a:rPr lang="pt-BR" sz="22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importante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ferramenta de </a:t>
            </a:r>
            <a:r>
              <a:rPr lang="pt-BR" sz="22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proteção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às </a:t>
            </a:r>
            <a:r>
              <a:rPr lang="pt-BR" sz="22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mulheres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 </a:t>
            </a:r>
            <a:r>
              <a:rPr lang="pt-BR" sz="22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sofrem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violência  doméstica </a:t>
            </a:r>
            <a:r>
              <a:rPr lang="pt-BR" sz="22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familiar no Brasil </a:t>
            </a:r>
            <a:r>
              <a:rPr lang="pt-BR" sz="22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foi </a:t>
            </a:r>
            <a:r>
              <a:rPr lang="pt-BR" sz="22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considerada </a:t>
            </a:r>
            <a:r>
              <a:rPr lang="pt-BR" sz="2200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pela </a:t>
            </a:r>
            <a:r>
              <a:rPr lang="pt-BR" sz="2200" spc="2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ONU </a:t>
            </a:r>
            <a:r>
              <a:rPr lang="pt-BR" sz="22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como a  </a:t>
            </a:r>
            <a:r>
              <a:rPr lang="pt-BR" sz="22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terceira </a:t>
            </a:r>
            <a:r>
              <a:rPr lang="pt-BR" sz="22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melhor </a:t>
            </a:r>
            <a:r>
              <a:rPr lang="pt-BR" sz="2200" b="1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legislação </a:t>
            </a:r>
            <a:r>
              <a:rPr lang="pt-BR" sz="2200" b="1" spc="1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</a:t>
            </a:r>
            <a:r>
              <a:rPr lang="pt-BR" sz="2200" b="1" spc="-2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b="1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mundo </a:t>
            </a:r>
            <a:r>
              <a:rPr lang="pt-BR" sz="2200" spc="1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pt-BR" sz="22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t-BR" sz="2200" spc="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completou</a:t>
            </a:r>
            <a:r>
              <a:rPr lang="pt-BR" sz="2200" spc="1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spc="-11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r>
              <a:rPr lang="pt-BR" sz="2200" spc="-8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spc="5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anos em agosto de </a:t>
            </a:r>
            <a:r>
              <a:rPr lang="pt-BR" sz="22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2022.</a:t>
            </a:r>
          </a:p>
          <a:p>
            <a:pPr algn="ctr">
              <a:lnSpc>
                <a:spcPct val="150000"/>
              </a:lnSpc>
            </a:pPr>
            <a:endParaRPr lang="pt-BR" sz="2200" spc="5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200" spc="5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Lei Maria da Penha define 5 tipos de violência: </a:t>
            </a:r>
            <a:r>
              <a:rPr lang="pt-BR" sz="2200" b="1" spc="5" dirty="0" smtClean="0">
                <a:solidFill>
                  <a:schemeClr val="tx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FÍSICA, SEXUAL, PSICOLÓGICA, PATRIMONIAL E MORAL.</a:t>
            </a:r>
          </a:p>
        </p:txBody>
      </p:sp>
      <p:pic>
        <p:nvPicPr>
          <p:cNvPr id="4" name="Picture 2" descr="Agosto Lilás será repleto de ações em Chapadão do Sul: objetivo será  sensibilizar a sociedade sobre a violência doméstica e familiar contra a  mulher - MS Todo 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8567"/>
            <a:ext cx="1913086" cy="12281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3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0b5e3a7dc9c4a77ffcf4f00b4c17d3a9.pn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116632"/>
            <a:ext cx="3480749" cy="1836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39552" y="2060848"/>
            <a:ext cx="799288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spc="20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VIOLÊNCIA</a:t>
            </a:r>
            <a:r>
              <a:rPr lang="pt-BR" sz="2800" b="1" spc="-165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800" b="1" spc="15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FÍSICA</a:t>
            </a:r>
          </a:p>
          <a:p>
            <a:pPr algn="ctr">
              <a:lnSpc>
                <a:spcPct val="150000"/>
              </a:lnSpc>
            </a:pPr>
            <a:endParaRPr lang="pt-BR" sz="1600" b="1" spc="15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20320" algn="ctr">
              <a:lnSpc>
                <a:spcPct val="150000"/>
              </a:lnSpc>
            </a:pPr>
            <a:r>
              <a:rPr lang="pt-BR" sz="28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Bater </a:t>
            </a:r>
            <a:r>
              <a:rPr lang="pt-BR" sz="28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espancar; empurrar, atirar objetos, sacudir, morder ou puxar os cabelos; mutilar e torturar; usar arma branca, como faca ou ferramentas de trabalho, ou de </a:t>
            </a:r>
            <a:r>
              <a:rPr lang="pt-BR" sz="28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fogo, etc.</a:t>
            </a:r>
            <a:endParaRPr lang="pt-BR" sz="28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20320" algn="ctr">
              <a:lnSpc>
                <a:spcPct val="150000"/>
              </a:lnSpc>
            </a:pPr>
            <a:endParaRPr lang="pt-BR" sz="28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95536" y="1977288"/>
            <a:ext cx="860444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spc="20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VIOLÊNCIA</a:t>
            </a:r>
            <a:r>
              <a:rPr lang="pt-BR" sz="2200" b="1" spc="-160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pt-BR" sz="2200" b="1" spc="20" dirty="0" smtClean="0">
                <a:solidFill>
                  <a:srgbClr val="6600FF"/>
                </a:solidFill>
                <a:latin typeface="Franklin Gothic Heavy" panose="020B0903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SEXUAL</a:t>
            </a:r>
          </a:p>
          <a:p>
            <a:pPr algn="ctr">
              <a:lnSpc>
                <a:spcPct val="150000"/>
              </a:lnSpc>
            </a:pPr>
            <a:endParaRPr lang="pt-BR" sz="1400" b="1" spc="20" dirty="0" smtClean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650875" algn="ctr">
              <a:lnSpc>
                <a:spcPct val="150000"/>
              </a:lnSpc>
            </a:pP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Forçar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relações sexuais quando a mulher não quer ou quando estiver dormindo ou sem condições de consentir; fazer a mulher olhar imagens pornográficas quando ela não quer; obrigar a mulher a fazer sexo com outra(s) pessoa(s); impedir a mulher de prevenir a gravidez, forçá-la a engravidar ou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forçar </a:t>
            </a:r>
            <a:r>
              <a:rPr lang="pt-BR" sz="2200" dirty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</a:t>
            </a:r>
            <a:r>
              <a:rPr lang="pt-BR" sz="2200" dirty="0" smtClean="0">
                <a:solidFill>
                  <a:srgbClr val="6600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aborto, etc.</a:t>
            </a:r>
            <a:endParaRPr lang="pt-BR" sz="2200" dirty="0">
              <a:solidFill>
                <a:srgbClr val="6600F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0b5e3a7dc9c4a77ffcf4f00b4c17d3a9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27784" y="116632"/>
            <a:ext cx="3480749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3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 Tiras">
  <a:themeElements>
    <a:clrScheme name="Personalizada 39">
      <a:dk1>
        <a:srgbClr val="2C2C2C"/>
      </a:dk1>
      <a:lt1>
        <a:srgbClr val="FFFFFF"/>
      </a:lt1>
      <a:dk2>
        <a:srgbClr val="FFC184"/>
      </a:dk2>
      <a:lt2>
        <a:srgbClr val="DDDDDD"/>
      </a:lt2>
      <a:accent1>
        <a:srgbClr val="FFC0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0"/>
      </a:accent6>
      <a:hlink>
        <a:srgbClr val="FF9933"/>
      </a:hlink>
      <a:folHlink>
        <a:srgbClr val="6C606A"/>
      </a:folHlink>
    </a:clrScheme>
    <a:fontScheme name="Em Tira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m Tira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7CF026C-957E-4F4E-893C-D02C23AB631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TM03457503[[fn=Citável]]</Template>
  <TotalTime>3174</TotalTime>
  <Words>3075</Words>
  <Application>Microsoft Office PowerPoint</Application>
  <PresentationFormat>Apresentação na tela (4:3)</PresentationFormat>
  <Paragraphs>252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Calibri</vt:lpstr>
      <vt:lpstr>Century Gothic</vt:lpstr>
      <vt:lpstr>Corbel</vt:lpstr>
      <vt:lpstr>Franklin Gothic Demi</vt:lpstr>
      <vt:lpstr>Franklin Gothic Heavy</vt:lpstr>
      <vt:lpstr>Times New Roman</vt:lpstr>
      <vt:lpstr>Verdana</vt:lpstr>
      <vt:lpstr>Wingdings</vt:lpstr>
      <vt:lpstr>Em Tiras</vt:lpstr>
      <vt:lpstr>Apresentação do PowerPoint</vt:lpstr>
      <vt:lpstr>Apresentação do PowerPoint</vt:lpstr>
      <vt:lpstr>Apresentação do PowerPoint</vt:lpstr>
      <vt:lpstr>Apresentação do PowerPoint</vt:lpstr>
      <vt:lpstr>Violência contra Mulheres</vt:lpstr>
      <vt:lpstr>Apresentação do PowerPoint</vt:lpstr>
      <vt:lpstr>LEI MARIA DA PENHA Lei nº 11.340/2006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 que as mulheres não   rompem o ciclo da violência?</vt:lpstr>
      <vt:lpstr> AGORA É CRIME!  </vt:lpstr>
      <vt:lpstr> Lei Federal 13.718 Tipificação da Violência Sexual </vt:lpstr>
      <vt:lpstr> Lei Federal 13.718 Tipificação da Violência Sexual    </vt:lpstr>
      <vt:lpstr> Lei Federal 12.015 Tipificação de Estupro</vt:lpstr>
      <vt:lpstr>Lei Federal 13.718 Tipificação da Violência Sexual</vt:lpstr>
      <vt:lpstr>PROVIDÊNCIAS APÓS O ESTUPRO</vt:lpstr>
      <vt:lpstr>PROVIDÊNCIAS APÓS O ESTUPRO</vt:lpstr>
      <vt:lpstr>Apresentação do PowerPoint</vt:lpstr>
      <vt:lpstr>ÍNDICES NO BRASIL </vt:lpstr>
      <vt:lpstr>O ESTUPRO PODE ACONTECER  COM QUALQUER MULHER</vt:lpstr>
      <vt:lpstr>Apresentação do PowerPoint</vt:lpstr>
      <vt:lpstr>FEMINICÍDIO Lei n° 13.104/2015 </vt:lpstr>
      <vt:lpstr>Apresentação do PowerPoint</vt:lpstr>
      <vt:lpstr>Apresentação do PowerPoint</vt:lpstr>
      <vt:lpstr>FEMINICÍDIO</vt:lpstr>
      <vt:lpstr>ALTERAÇÕES DA LEI MARIA DA PENHA</vt:lpstr>
      <vt:lpstr> ALTERAÇÕES DA LEI MARIA DA PENHA</vt:lpstr>
      <vt:lpstr>ALTERAÇÕES DA LEI MARIA DA PENHA</vt:lpstr>
      <vt:lpstr>Apresentação do PowerPoint</vt:lpstr>
      <vt:lpstr>Apresentação do PowerPoint</vt:lpstr>
      <vt:lpstr>Notícias FEMINICÍDIOS</vt:lpstr>
      <vt:lpstr>Notícias FEMINICÍDIOS</vt:lpstr>
      <vt:lpstr>QUANDO A MULHER É AGREDIDA,  A FAMÍLIA TODA SOFRE!</vt:lpstr>
      <vt:lpstr>Apresentação do PowerPoint</vt:lpstr>
      <vt:lpstr>CAMPO GRANDE</vt:lpstr>
      <vt:lpstr>Apresentação do PowerPoint</vt:lpstr>
      <vt:lpstr>MUNICÍPIOS DO INTERIOR</vt:lpstr>
      <vt:lpstr>Apresentação do PowerPoint</vt:lpstr>
      <vt:lpstr>TOMAR UMA ATITUDE  PODE MUDAR SUA HISTÓRIA! </vt:lpstr>
      <vt:lpstr>  SUBSECRETARIA DE ESTADO DE  POLÍTICAS PÚBLICAS PARA MULHERES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usuária</dc:creator>
  <cp:lastModifiedBy>Lidiane Kasiorowski Borges</cp:lastModifiedBy>
  <cp:revision>362</cp:revision>
  <cp:lastPrinted>2017-11-17T19:32:58Z</cp:lastPrinted>
  <dcterms:created xsi:type="dcterms:W3CDTF">2017-11-16T12:35:11Z</dcterms:created>
  <dcterms:modified xsi:type="dcterms:W3CDTF">2022-10-06T19:08:13Z</dcterms:modified>
</cp:coreProperties>
</file>